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1566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54A600E-8D74-4A9D-85DC-7A4FF659896C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07C56ED-E72B-499A-A87B-3532DB25230D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375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C56ED-E72B-499A-A87B-3532DB25230D}" type="slidenum">
              <a:rPr lang="ar-EG" smtClean="0"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4792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19A75C-3017-46E0-A426-328BDAF942B9}" type="datetimeFigureOut">
              <a:rPr lang="ar-EG" smtClean="0"/>
              <a:t>27/01/1440</a:t>
            </a:fld>
            <a:endParaRPr lang="ar-EG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FCCED44-9308-4E97-B2F8-A102E1682E69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836712"/>
            <a:ext cx="7451168" cy="4824536"/>
          </a:xfrm>
        </p:spPr>
        <p:txBody>
          <a:bodyPr>
            <a:normAutofit/>
          </a:bodyPr>
          <a:lstStyle/>
          <a:p>
            <a:r>
              <a:rPr lang="en-US" dirty="0"/>
              <a:t>Case presentation 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by                 </a:t>
            </a:r>
            <a:br>
              <a:rPr lang="en-US" dirty="0"/>
            </a:br>
            <a:r>
              <a:rPr lang="en-US" dirty="0"/>
              <a:t>                </a:t>
            </a:r>
            <a:br>
              <a:rPr lang="en-US" dirty="0"/>
            </a:br>
            <a:r>
              <a:rPr lang="en-US" dirty="0"/>
              <a:t>Hossam </a:t>
            </a:r>
            <a:r>
              <a:rPr lang="en-US" dirty="0" err="1"/>
              <a:t>Khalafallah</a:t>
            </a:r>
            <a:r>
              <a:rPr lang="en-US" dirty="0"/>
              <a:t>  </a:t>
            </a:r>
            <a:br>
              <a:rPr lang="en-US" dirty="0"/>
            </a:br>
            <a:r>
              <a:rPr lang="en-US" dirty="0"/>
              <a:t>       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-933440"/>
            <a:ext cx="7772400" cy="914400"/>
          </a:xfrm>
        </p:spPr>
        <p:txBody>
          <a:bodyPr/>
          <a:lstStyle/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13099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Abdominal ultrasound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Liver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normal size ,coarse </a:t>
            </a:r>
            <a:r>
              <a:rPr lang="en-US" dirty="0" err="1">
                <a:sym typeface="Wingdings" pitchFamily="2" charset="2"/>
              </a:rPr>
              <a:t>echopatern</a:t>
            </a:r>
            <a:r>
              <a:rPr lang="en-US" dirty="0">
                <a:sym typeface="Wingdings" pitchFamily="2" charset="2"/>
              </a:rPr>
              <a:t> , </a:t>
            </a: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smooth surface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Spleen</a:t>
            </a:r>
            <a:r>
              <a:rPr lang="en-US" dirty="0">
                <a:sym typeface="Wingdings" pitchFamily="2" charset="2"/>
              </a:rPr>
              <a:t>  mildly enlarged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Gall bladder </a:t>
            </a:r>
            <a:r>
              <a:rPr lang="en-US" dirty="0">
                <a:sym typeface="Wingdings" pitchFamily="2" charset="2"/>
              </a:rPr>
              <a:t> thick wall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57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:\mccann_tom_logo3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920880" cy="6167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98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Urinary CU </a:t>
            </a:r>
            <a:r>
              <a:rPr lang="en-US" dirty="0">
                <a:sym typeface="Wingdings" pitchFamily="2" charset="2"/>
              </a:rPr>
              <a:t>18 µg/24h ( N=15-70) 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S. </a:t>
            </a:r>
            <a:r>
              <a:rPr lang="en-US" dirty="0" err="1">
                <a:solidFill>
                  <a:schemeClr val="accent1"/>
                </a:solidFill>
                <a:sym typeface="Wingdings" pitchFamily="2" charset="2"/>
              </a:rPr>
              <a:t>Ceruloplasmin</a:t>
            </a:r>
            <a:r>
              <a:rPr lang="en-US" dirty="0">
                <a:solidFill>
                  <a:schemeClr val="accent1"/>
                </a:solidFill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 25.6 mg/dl (n= 20-60) 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Liver biopsy : </a:t>
            </a:r>
            <a:r>
              <a:rPr lang="en-US" dirty="0">
                <a:sym typeface="Wingdings" pitchFamily="2" charset="2"/>
              </a:rPr>
              <a:t>chronic hepatitis , CU overload ,moderate activity ,moderate portal fibrosis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0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8183880" cy="3312368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latin typeface="Algerian" pitchFamily="82" charset="0"/>
              </a:rPr>
              <a:t>          differential   </a:t>
            </a:r>
            <a:br>
              <a:rPr lang="en-US" sz="7200" dirty="0">
                <a:latin typeface="Algerian" pitchFamily="82" charset="0"/>
              </a:rPr>
            </a:br>
            <a:r>
              <a:rPr lang="en-US" sz="7200" dirty="0">
                <a:latin typeface="Algerian" pitchFamily="82" charset="0"/>
              </a:rPr>
              <a:t>diagnosis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H="1">
            <a:off x="457201" y="530352"/>
            <a:ext cx="45719" cy="234352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305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2536"/>
            <a:ext cx="8183880" cy="1051560"/>
          </a:xfrm>
        </p:spPr>
        <p:txBody>
          <a:bodyPr/>
          <a:lstStyle/>
          <a:p>
            <a:r>
              <a:rPr lang="en-US" dirty="0"/>
              <a:t>1- </a:t>
            </a:r>
            <a:r>
              <a:rPr lang="en-US" dirty="0" err="1"/>
              <a:t>wilson`s</a:t>
            </a:r>
            <a:r>
              <a:rPr lang="en-US" dirty="0"/>
              <a:t>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183880" cy="4620000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With</a:t>
            </a:r>
            <a:r>
              <a:rPr lang="en-US" dirty="0">
                <a:sym typeface="Wingdings" pitchFamily="2" charset="2"/>
              </a:rPr>
              <a:t> liver biopsy findings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Against</a:t>
            </a:r>
            <a:r>
              <a:rPr lang="en-US" dirty="0">
                <a:sym typeface="Wingdings" pitchFamily="2" charset="2"/>
              </a:rPr>
              <a:t>  normal urinary CU and serum </a:t>
            </a:r>
            <a:r>
              <a:rPr lang="en-US" dirty="0" err="1">
                <a:sym typeface="Wingdings" pitchFamily="2" charset="2"/>
              </a:rPr>
              <a:t>ceruloplasmin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No </a:t>
            </a:r>
            <a:r>
              <a:rPr lang="en-US" dirty="0" err="1"/>
              <a:t>Kayser</a:t>
            </a:r>
            <a:r>
              <a:rPr lang="en-US" dirty="0"/>
              <a:t>–Fleisher ring</a:t>
            </a:r>
            <a:r>
              <a:rPr lang="en-US" dirty="0">
                <a:sym typeface="Wingdings" pitchFamily="2" charset="2"/>
              </a:rPr>
              <a:t>  </a:t>
            </a: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No neurological manifestations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177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83880" cy="1051560"/>
          </a:xfrm>
        </p:spPr>
        <p:txBody>
          <a:bodyPr/>
          <a:lstStyle/>
          <a:p>
            <a:r>
              <a:rPr lang="en-US" dirty="0"/>
              <a:t>2- </a:t>
            </a:r>
            <a:r>
              <a:rPr lang="en-US" dirty="0" err="1"/>
              <a:t>indian</a:t>
            </a:r>
            <a:r>
              <a:rPr lang="en-US" dirty="0"/>
              <a:t> childhood cirrhosis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pPr algn="l"/>
            <a:r>
              <a:rPr lang="en-US" b="1" dirty="0"/>
              <a:t>It </a:t>
            </a:r>
            <a:r>
              <a:rPr lang="en-US" dirty="0"/>
              <a:t> is a chronic liver </a:t>
            </a:r>
            <a:r>
              <a:rPr lang="en-US" dirty="0" err="1"/>
              <a:t>diseas</a:t>
            </a:r>
            <a:r>
              <a:rPr lang="en-US" dirty="0"/>
              <a:t> of childhood </a:t>
            </a:r>
            <a:r>
              <a:rPr lang="en-US" dirty="0" err="1"/>
              <a:t>characterised</a:t>
            </a:r>
            <a:r>
              <a:rPr lang="en-US" dirty="0"/>
              <a:t> by cirrhosis of liver due to deposition of copper in the liver It primarily affects children of 1–3 years of age and has a genetic predisposition.</a:t>
            </a:r>
          </a:p>
        </p:txBody>
      </p:sp>
    </p:spTree>
    <p:extLst>
      <p:ext uri="{BB962C8B-B14F-4D97-AF65-F5344CB8AC3E}">
        <p14:creationId xmlns:p14="http://schemas.microsoft.com/office/powerpoint/2010/main" val="2290288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183880" cy="1051560"/>
          </a:xfrm>
        </p:spPr>
        <p:txBody>
          <a:bodyPr/>
          <a:lstStyle/>
          <a:p>
            <a:r>
              <a:rPr lang="en-US" dirty="0"/>
              <a:t>Wilson`s disease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96944" cy="518457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/>
              <a:t>It is a rare autosomal recessive inherited disorder of copper metabolism that is characterized by excessive deposition of copper in the liver, brain, and other tissues</a:t>
            </a:r>
            <a:endParaRPr lang="ar-EG" dirty="0"/>
          </a:p>
          <a:p>
            <a:pPr marL="0" indent="0" algn="l">
              <a:buNone/>
            </a:pPr>
            <a:r>
              <a:rPr lang="en-US" dirty="0"/>
              <a:t>3 major patterns of </a:t>
            </a:r>
            <a:r>
              <a:rPr lang="en-US" dirty="0">
                <a:solidFill>
                  <a:schemeClr val="accent1"/>
                </a:solidFill>
              </a:rPr>
              <a:t>hepatic involvement </a:t>
            </a:r>
            <a:r>
              <a:rPr lang="en-US" dirty="0"/>
              <a:t>are as follows: </a:t>
            </a:r>
          </a:p>
          <a:p>
            <a:pPr algn="l"/>
            <a:r>
              <a:rPr lang="en-US" dirty="0"/>
              <a:t>Chronic active hepatitis</a:t>
            </a:r>
            <a:r>
              <a:rPr lang="ar-EG" dirty="0"/>
              <a:t>   </a:t>
            </a:r>
            <a:endParaRPr lang="en-US" dirty="0"/>
          </a:p>
          <a:p>
            <a:pPr algn="l"/>
            <a:r>
              <a:rPr lang="en-US" dirty="0"/>
              <a:t>Cirrhosis (the most common initial presentation)</a:t>
            </a:r>
          </a:p>
          <a:p>
            <a:pPr algn="l"/>
            <a:r>
              <a:rPr lang="en-US" dirty="0"/>
              <a:t>Fulminant hepatic failure</a:t>
            </a:r>
          </a:p>
          <a:p>
            <a:pPr marL="0" indent="0" algn="l">
              <a:buNone/>
            </a:pPr>
            <a:endParaRPr lang="ar-EG" dirty="0"/>
          </a:p>
          <a:p>
            <a:pPr marL="0" indent="0" algn="l">
              <a:buNone/>
            </a:pPr>
            <a:endParaRPr lang="ar-EG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17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i="1" dirty="0">
                <a:solidFill>
                  <a:schemeClr val="accent1"/>
                </a:solidFill>
              </a:rPr>
              <a:t>Neuropsychiatric features</a:t>
            </a:r>
          </a:p>
          <a:p>
            <a:pPr algn="l"/>
            <a:r>
              <a:rPr lang="en-US" dirty="0"/>
              <a:t>Frequent early symptoms include the            following:</a:t>
            </a:r>
          </a:p>
          <a:p>
            <a:pPr algn="l"/>
            <a:r>
              <a:rPr lang="en-US" dirty="0"/>
              <a:t>Difficulty speaking</a:t>
            </a:r>
          </a:p>
          <a:p>
            <a:pPr algn="l"/>
            <a:r>
              <a:rPr lang="en-US" dirty="0"/>
              <a:t>Excessive salivation</a:t>
            </a:r>
          </a:p>
          <a:p>
            <a:pPr algn="l"/>
            <a:r>
              <a:rPr lang="en-US" dirty="0"/>
              <a:t>Ataxia</a:t>
            </a:r>
          </a:p>
          <a:p>
            <a:pPr algn="l"/>
            <a:r>
              <a:rPr lang="en-US" dirty="0"/>
              <a:t>Mask like </a:t>
            </a:r>
            <a:r>
              <a:rPr lang="en-US" dirty="0" err="1"/>
              <a:t>facies</a:t>
            </a:r>
            <a:endParaRPr lang="en-US" dirty="0"/>
          </a:p>
          <a:p>
            <a:pPr algn="l"/>
            <a:r>
              <a:rPr lang="en-US" dirty="0"/>
              <a:t>Clumsiness with the hands</a:t>
            </a:r>
          </a:p>
          <a:p>
            <a:pPr algn="l"/>
            <a:r>
              <a:rPr lang="en-US" dirty="0"/>
              <a:t>Personality changes</a:t>
            </a:r>
          </a:p>
          <a:p>
            <a:pPr marL="0" indent="0" algn="l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59295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i="1" dirty="0">
                <a:solidFill>
                  <a:schemeClr val="accent1"/>
                </a:solidFill>
              </a:rPr>
              <a:t>Hematologic and renal manifestations</a:t>
            </a:r>
          </a:p>
          <a:p>
            <a:pPr algn="l"/>
            <a:r>
              <a:rPr lang="en-US" dirty="0"/>
              <a:t>Coombs-negative acute intravascular hemolysis (10-15%)</a:t>
            </a:r>
          </a:p>
          <a:p>
            <a:pPr algn="l"/>
            <a:r>
              <a:rPr lang="en-US" dirty="0" err="1"/>
              <a:t>Urolithiasis</a:t>
            </a:r>
            <a:endParaRPr lang="en-US" dirty="0"/>
          </a:p>
          <a:p>
            <a:pPr algn="l"/>
            <a:r>
              <a:rPr lang="en-US" dirty="0"/>
              <a:t>Hematuria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i="1" dirty="0" err="1">
                <a:solidFill>
                  <a:schemeClr val="accent1"/>
                </a:solidFill>
              </a:rPr>
              <a:t>Kayser</a:t>
            </a:r>
            <a:r>
              <a:rPr lang="en-US" i="1" dirty="0">
                <a:solidFill>
                  <a:schemeClr val="accent1"/>
                </a:solidFill>
              </a:rPr>
              <a:t>-Fleischer rings</a:t>
            </a:r>
          </a:p>
          <a:p>
            <a:pPr marL="0" indent="0" algn="l">
              <a:buNone/>
            </a:pPr>
            <a:r>
              <a:rPr lang="en-US" dirty="0"/>
              <a:t>Formed by the deposition of copper in the </a:t>
            </a:r>
            <a:r>
              <a:rPr lang="en-US" dirty="0" err="1"/>
              <a:t>Descemet</a:t>
            </a:r>
            <a:r>
              <a:rPr lang="en-US" dirty="0"/>
              <a:t> membrane in the </a:t>
            </a:r>
            <a:r>
              <a:rPr lang="en-US" dirty="0" err="1"/>
              <a:t>limbus</a:t>
            </a:r>
            <a:r>
              <a:rPr lang="en-US" dirty="0"/>
              <a:t> of the cornea</a:t>
            </a:r>
          </a:p>
        </p:txBody>
      </p:sp>
    </p:spTree>
    <p:extLst>
      <p:ext uri="{BB962C8B-B14F-4D97-AF65-F5344CB8AC3E}">
        <p14:creationId xmlns:p14="http://schemas.microsoft.com/office/powerpoint/2010/main" val="2666731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:\Kayser-Fleischer_ri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96944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59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093296" y="-387424"/>
            <a:ext cx="8183880" cy="1051560"/>
          </a:xfrm>
        </p:spPr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183880" cy="5922984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/>
              <a:t>M***m M****h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6 years old female patient from Al-</a:t>
            </a:r>
            <a:r>
              <a:rPr lang="en-US" dirty="0" err="1"/>
              <a:t>baliana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presented to our out patient clinic           may /2014 with history of yellowish discoloration of the skin &amp;sclera , abdominal pain of one </a:t>
            </a:r>
            <a:endParaRPr lang="ar-EG" dirty="0"/>
          </a:p>
          <a:p>
            <a:pPr marL="0" indent="0" algn="l">
              <a:buNone/>
            </a:pPr>
            <a:r>
              <a:rPr lang="ar-EG" dirty="0"/>
              <a:t>   </a:t>
            </a:r>
            <a:r>
              <a:rPr lang="en-US" dirty="0"/>
              <a:t>month </a:t>
            </a:r>
            <a:r>
              <a:rPr lang="en-US" dirty="0" err="1"/>
              <a:t>duration&amp;pruritis</a:t>
            </a:r>
            <a:r>
              <a:rPr lang="en-US" dirty="0"/>
              <a:t> of 5 years duration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endParaRPr lang="ar-EG" dirty="0"/>
          </a:p>
          <a:p>
            <a:pPr marL="0" indent="0" algn="l">
              <a:buNone/>
            </a:pPr>
            <a:r>
              <a:rPr lang="en-US" dirty="0"/>
              <a:t>No history of change in color of urine or stool </a:t>
            </a:r>
          </a:p>
        </p:txBody>
      </p:sp>
    </p:spTree>
    <p:extLst>
      <p:ext uri="{BB962C8B-B14F-4D97-AF65-F5344CB8AC3E}">
        <p14:creationId xmlns:p14="http://schemas.microsoft.com/office/powerpoint/2010/main" val="325341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accent1"/>
                </a:solidFill>
              </a:rPr>
              <a:t>Cardiac manifestations                          </a:t>
            </a:r>
            <a:r>
              <a:rPr lang="en-US" dirty="0"/>
              <a:t> rhythm abnormalities, increased autonomic tone</a:t>
            </a:r>
          </a:p>
          <a:p>
            <a:pPr algn="l"/>
            <a:r>
              <a:rPr lang="en-US" dirty="0">
                <a:solidFill>
                  <a:schemeClr val="accent1"/>
                </a:solidFill>
              </a:rPr>
              <a:t>Skin pigmentation </a:t>
            </a:r>
            <a:r>
              <a:rPr lang="en-US" dirty="0"/>
              <a:t>and a bluish discoloration at the base of the fingernails (azure </a:t>
            </a:r>
            <a:r>
              <a:rPr lang="en-US" dirty="0" err="1"/>
              <a:t>lunulae</a:t>
            </a:r>
            <a:r>
              <a:rPr lang="en-US" dirty="0"/>
              <a:t>)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The mainstay of therapy </a:t>
            </a:r>
            <a:r>
              <a:rPr lang="en-US" dirty="0"/>
              <a:t>is lifelong use of chelating agents (</a:t>
            </a:r>
            <a:r>
              <a:rPr lang="en-US" dirty="0" err="1"/>
              <a:t>eg</a:t>
            </a:r>
            <a:r>
              <a:rPr lang="en-US" dirty="0"/>
              <a:t>, </a:t>
            </a:r>
            <a:r>
              <a:rPr lang="en-US" dirty="0" err="1"/>
              <a:t>penicillamine</a:t>
            </a:r>
            <a:r>
              <a:rPr lang="en-US" dirty="0"/>
              <a:t>, </a:t>
            </a:r>
            <a:r>
              <a:rPr lang="en-US" dirty="0" err="1"/>
              <a:t>trientine</a:t>
            </a:r>
            <a:r>
              <a:rPr lang="en-US" dirty="0"/>
              <a:t>)</a:t>
            </a:r>
          </a:p>
          <a:p>
            <a:pPr marL="0" indent="0" algn="l">
              <a:buNone/>
            </a:pPr>
            <a:r>
              <a:rPr lang="en-US" dirty="0" err="1">
                <a:solidFill>
                  <a:schemeClr val="accent1"/>
                </a:solidFill>
              </a:rPr>
              <a:t>Orthotopic</a:t>
            </a:r>
            <a:r>
              <a:rPr lang="en-US" dirty="0">
                <a:solidFill>
                  <a:schemeClr val="accent1"/>
                </a:solidFill>
              </a:rPr>
              <a:t> liver transplantation </a:t>
            </a:r>
            <a:r>
              <a:rPr lang="en-US" dirty="0"/>
              <a:t>is curative</a:t>
            </a:r>
          </a:p>
        </p:txBody>
      </p:sp>
    </p:spTree>
    <p:extLst>
      <p:ext uri="{BB962C8B-B14F-4D97-AF65-F5344CB8AC3E}">
        <p14:creationId xmlns:p14="http://schemas.microsoft.com/office/powerpoint/2010/main" val="3218349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561662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Take home message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wilson`s</a:t>
            </a:r>
            <a:r>
              <a:rPr lang="en-US" dirty="0"/>
              <a:t> disease is a rare fatal disease if left untreated  so it should be suspected in any case of hepatitis without a clear cause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96552" y="6237312"/>
            <a:ext cx="8183880" cy="418795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094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F:\many-tha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17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56792" y="0"/>
            <a:ext cx="8183880" cy="1051560"/>
          </a:xfrm>
        </p:spPr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/>
              <a:t> No past  history of similar condition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No family history of similar condition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No history of </a:t>
            </a:r>
            <a:r>
              <a:rPr lang="en-US" dirty="0" err="1"/>
              <a:t>bilharziasis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No history of drug intake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 +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consanguinty</a:t>
            </a: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/>
              <a:t>There is no history of bleeding tendency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34997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720080"/>
          </a:xfrm>
        </p:spPr>
        <p:txBody>
          <a:bodyPr>
            <a:normAutofit fontScale="90000"/>
          </a:bodyPr>
          <a:lstStyle/>
          <a:p>
            <a:br>
              <a:rPr lang="ar-EG" dirty="0"/>
            </a:br>
            <a:br>
              <a:rPr lang="ar-EG" dirty="0"/>
            </a:br>
            <a:br>
              <a:rPr lang="en-US" dirty="0"/>
            </a:br>
            <a:br>
              <a:rPr lang="ar-EG" dirty="0"/>
            </a:br>
            <a:br>
              <a:rPr lang="en-US" dirty="0"/>
            </a:br>
            <a:r>
              <a:rPr lang="ar-EG" dirty="0"/>
              <a:t>       </a:t>
            </a:r>
            <a:br>
              <a:rPr lang="ar-EG" dirty="0"/>
            </a:br>
            <a:br>
              <a:rPr lang="ar-EG" dirty="0"/>
            </a:br>
            <a:br>
              <a:rPr lang="ar-EG" dirty="0"/>
            </a:br>
            <a:br>
              <a:rPr lang="ar-EG" dirty="0"/>
            </a:br>
            <a:r>
              <a:rPr lang="en-US" dirty="0"/>
              <a:t>Examination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183880" cy="4620000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/>
              <a:t>The patient looks ill &amp; under weight</a:t>
            </a:r>
          </a:p>
          <a:p>
            <a:pPr marL="0" indent="0" algn="l">
              <a:buNone/>
            </a:pPr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 centile for age )</a:t>
            </a:r>
            <a:r>
              <a:rPr lang="ar-EG" dirty="0"/>
              <a:t>)</a:t>
            </a:r>
            <a:r>
              <a:rPr lang="en-US" dirty="0"/>
              <a:t>16 kg </a:t>
            </a:r>
            <a:r>
              <a:rPr lang="ar-EG" dirty="0">
                <a:solidFill>
                  <a:schemeClr val="accent1"/>
                </a:solidFill>
              </a:rPr>
              <a:t>:</a:t>
            </a:r>
            <a:r>
              <a:rPr lang="en-US" dirty="0">
                <a:solidFill>
                  <a:schemeClr val="accent1"/>
                </a:solidFill>
              </a:rPr>
              <a:t>Weight</a:t>
            </a:r>
          </a:p>
          <a:p>
            <a:pPr marL="0" indent="0" algn="l">
              <a:buNone/>
            </a:pPr>
            <a:r>
              <a:rPr lang="en-US" dirty="0"/>
              <a:t>25</a:t>
            </a:r>
            <a:r>
              <a:rPr lang="en-US" baseline="30000" dirty="0"/>
              <a:t>th</a:t>
            </a:r>
            <a:r>
              <a:rPr lang="en-US" dirty="0"/>
              <a:t> centile for age)</a:t>
            </a:r>
            <a:r>
              <a:rPr lang="ar-EG" dirty="0"/>
              <a:t>)</a:t>
            </a:r>
            <a:r>
              <a:rPr lang="en-US" dirty="0"/>
              <a:t>110 cm </a:t>
            </a:r>
            <a:r>
              <a:rPr lang="ar-EG" dirty="0">
                <a:solidFill>
                  <a:schemeClr val="accent1"/>
                </a:solidFill>
              </a:rPr>
              <a:t>:</a:t>
            </a:r>
            <a:r>
              <a:rPr lang="en-US" dirty="0">
                <a:solidFill>
                  <a:schemeClr val="accent1"/>
                </a:solidFill>
              </a:rPr>
              <a:t>Height 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UL&amp;LL:</a:t>
            </a: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degree clubbing 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Head &amp; neck :</a:t>
            </a:r>
            <a:r>
              <a:rPr lang="en-US" dirty="0"/>
              <a:t>jaundice and dark skin coloration  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Chest &amp; heart : </a:t>
            </a:r>
            <a:r>
              <a:rPr lang="en-US" dirty="0"/>
              <a:t>clinically free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1"/>
                </a:solidFill>
              </a:rPr>
              <a:t>Abdomen</a:t>
            </a:r>
            <a:r>
              <a:rPr lang="en-US" dirty="0"/>
              <a:t> :distention , </a:t>
            </a:r>
            <a:r>
              <a:rPr lang="en-US" dirty="0" err="1"/>
              <a:t>spleenomegally</a:t>
            </a:r>
            <a:r>
              <a:rPr lang="en-US" dirty="0"/>
              <a:t>( 6 cm below Costal margin</a:t>
            </a:r>
          </a:p>
          <a:p>
            <a:pPr marL="0" indent="0" algn="l">
              <a:buNone/>
            </a:pPr>
            <a:r>
              <a:rPr lang="en-US" dirty="0"/>
              <a:t> </a:t>
            </a:r>
            <a:r>
              <a:rPr lang="en-US" dirty="0" err="1">
                <a:solidFill>
                  <a:schemeClr val="accent1"/>
                </a:solidFill>
              </a:rPr>
              <a:t>Neurolgical</a:t>
            </a:r>
            <a:r>
              <a:rPr lang="en-US" dirty="0">
                <a:solidFill>
                  <a:schemeClr val="accent1"/>
                </a:solidFill>
              </a:rPr>
              <a:t> examination: </a:t>
            </a:r>
            <a:r>
              <a:rPr lang="en-US" dirty="0"/>
              <a:t>clinically free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6278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" name="Content Placeholder 4" descr="A person in a blue shirt&#10;&#10;Description generated with very high confidence">
            <a:extLst>
              <a:ext uri="{FF2B5EF4-FFF2-40B4-BE49-F238E27FC236}">
                <a16:creationId xmlns:a16="http://schemas.microsoft.com/office/drawing/2014/main" id="{37A9A477-9630-42A2-B284-880068E4B9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3" y="530225"/>
            <a:ext cx="5760640" cy="59231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3921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83880" cy="1051560"/>
          </a:xfrm>
        </p:spPr>
        <p:txBody>
          <a:bodyPr/>
          <a:lstStyle/>
          <a:p>
            <a:r>
              <a:rPr lang="en-US" dirty="0"/>
              <a:t>Clinical summary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183880" cy="4187952"/>
          </a:xfrm>
        </p:spPr>
        <p:txBody>
          <a:bodyPr/>
          <a:lstStyle/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6 y old female child with history of  chronic jaundice , </a:t>
            </a:r>
            <a:r>
              <a:rPr lang="en-US" dirty="0" err="1"/>
              <a:t>pruritis</a:t>
            </a:r>
            <a:r>
              <a:rPr lang="en-US" dirty="0"/>
              <a:t> , abdominal pain ,  </a:t>
            </a:r>
            <a:r>
              <a:rPr lang="en-US" dirty="0" err="1"/>
              <a:t>splenomegally</a:t>
            </a:r>
            <a:r>
              <a:rPr lang="en-US" dirty="0"/>
              <a:t>   and failure to thrive                            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2830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/>
          <a:lstStyle/>
          <a:p>
            <a:endParaRPr lang="ar-EG" dirty="0"/>
          </a:p>
        </p:txBody>
      </p:sp>
      <p:pic>
        <p:nvPicPr>
          <p:cNvPr id="2050" name="Picture 2" descr="F:\138746787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8" y="198784"/>
            <a:ext cx="9125272" cy="697463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8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67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/>
              <a:t>Investigations 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ar-EG" dirty="0"/>
              <a:t>µ</a:t>
            </a:r>
            <a:r>
              <a:rPr lang="en-US" dirty="0"/>
              <a:t>L</a:t>
            </a:r>
            <a:r>
              <a:rPr lang="ar-EG" dirty="0"/>
              <a:t> / </a:t>
            </a:r>
            <a:r>
              <a:rPr lang="en-US" dirty="0"/>
              <a:t> CBC   WBCS ------ 7000</a:t>
            </a:r>
          </a:p>
          <a:p>
            <a:pPr marL="0" indent="0" algn="l">
              <a:buNone/>
            </a:pPr>
            <a:r>
              <a:rPr lang="en-US" dirty="0"/>
              <a:t>          </a:t>
            </a:r>
            <a:r>
              <a:rPr lang="en-US" dirty="0" err="1"/>
              <a:t>Hb</a:t>
            </a:r>
            <a:r>
              <a:rPr lang="en-US" dirty="0"/>
              <a:t>    -------11.5 </a:t>
            </a:r>
            <a:r>
              <a:rPr lang="en-US" dirty="0" err="1"/>
              <a:t>gm</a:t>
            </a:r>
            <a:r>
              <a:rPr lang="en-US" dirty="0"/>
              <a:t>/dl </a:t>
            </a:r>
          </a:p>
          <a:p>
            <a:pPr marL="0" indent="0" algn="l">
              <a:buNone/>
            </a:pPr>
            <a:r>
              <a:rPr lang="en-US" dirty="0"/>
              <a:t>         MCV -------95 </a:t>
            </a:r>
            <a:r>
              <a:rPr lang="en-US" dirty="0" err="1"/>
              <a:t>fl</a:t>
            </a:r>
            <a:r>
              <a:rPr lang="en-US" dirty="0"/>
              <a:t>   </a:t>
            </a:r>
          </a:p>
          <a:p>
            <a:pPr marL="0" indent="0" algn="l">
              <a:buNone/>
            </a:pPr>
            <a:r>
              <a:rPr lang="en-US" dirty="0"/>
              <a:t>          </a:t>
            </a:r>
            <a:r>
              <a:rPr lang="en-US" dirty="0" err="1"/>
              <a:t>plt</a:t>
            </a:r>
            <a:r>
              <a:rPr lang="en-US" dirty="0"/>
              <a:t> -------106</a:t>
            </a:r>
            <a:r>
              <a:rPr lang="en-US" dirty="0">
                <a:sym typeface="Wingdings" pitchFamily="2" charset="2"/>
              </a:rPr>
              <a:t>88</a:t>
            </a:r>
          </a:p>
          <a:p>
            <a:pPr marL="0" indent="0" algn="l">
              <a:buNone/>
            </a:pPr>
            <a:r>
              <a:rPr lang="en-US" dirty="0"/>
              <a:t>          </a:t>
            </a:r>
            <a:r>
              <a:rPr lang="en-US" dirty="0" err="1"/>
              <a:t>retic</a:t>
            </a:r>
            <a:r>
              <a:rPr lang="en-US" dirty="0"/>
              <a:t> ------2.3 %    </a:t>
            </a:r>
          </a:p>
          <a:p>
            <a:pPr marL="0" indent="0" algn="l">
              <a:buNone/>
            </a:pPr>
            <a:r>
              <a:rPr lang="en-US" dirty="0"/>
              <a:t>Liver functions   ALT ------191</a:t>
            </a:r>
            <a:r>
              <a:rPr lang="en-US" dirty="0">
                <a:sym typeface="Wingdings" pitchFamily="2" charset="2"/>
              </a:rPr>
              <a:t>59             -  </a:t>
            </a:r>
            <a:r>
              <a:rPr lang="en-US" dirty="0"/>
              <a:t>                     AST------ 409</a:t>
            </a:r>
            <a:r>
              <a:rPr lang="en-US" dirty="0">
                <a:sym typeface="Wingdings" pitchFamily="2" charset="2"/>
              </a:rPr>
              <a:t>156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                         T.BIL-----8.8</a:t>
            </a:r>
            <a:r>
              <a:rPr lang="en-US" dirty="0">
                <a:sym typeface="Wingdings" pitchFamily="2" charset="2"/>
              </a:rPr>
              <a:t>9.8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                        D.BIL -----5</a:t>
            </a:r>
            <a:r>
              <a:rPr lang="en-US" dirty="0">
                <a:sym typeface="Wingdings" pitchFamily="2" charset="2"/>
              </a:rPr>
              <a:t>7.6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                         ALB -----2.7</a:t>
            </a:r>
            <a:r>
              <a:rPr lang="en-US" dirty="0">
                <a:sym typeface="Wingdings" pitchFamily="2" charset="2"/>
              </a:rPr>
              <a:t> 1.5</a:t>
            </a:r>
            <a:endParaRPr lang="en-US" dirty="0"/>
          </a:p>
          <a:p>
            <a:pPr marL="0" indent="0" algn="l">
              <a:buNone/>
            </a:pPr>
            <a:r>
              <a:rPr lang="en-US" dirty="0"/>
              <a:t>                        ALP -------101</a:t>
            </a:r>
          </a:p>
        </p:txBody>
      </p:sp>
    </p:spTree>
    <p:extLst>
      <p:ext uri="{BB962C8B-B14F-4D97-AF65-F5344CB8AC3E}">
        <p14:creationId xmlns:p14="http://schemas.microsoft.com/office/powerpoint/2010/main" val="3931125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/>
              <a:t>Hepatitis B serology  </a:t>
            </a:r>
            <a:r>
              <a:rPr lang="en-US" dirty="0">
                <a:sym typeface="Wingdings" pitchFamily="2" charset="2"/>
              </a:rPr>
              <a:t> -</a:t>
            </a:r>
            <a:r>
              <a:rPr lang="en-US" dirty="0" err="1">
                <a:sym typeface="Wingdings" pitchFamily="2" charset="2"/>
              </a:rPr>
              <a:t>ve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</a:t>
            </a: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Hepatitis C  serology  -</a:t>
            </a:r>
            <a:r>
              <a:rPr lang="en-US" dirty="0" err="1">
                <a:sym typeface="Wingdings" pitchFamily="2" charset="2"/>
              </a:rPr>
              <a:t>ve</a:t>
            </a: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PT---PTT—PC- normal  prolonged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 </a:t>
            </a:r>
            <a:r>
              <a:rPr lang="en-US" dirty="0" err="1">
                <a:sym typeface="Wingdings" pitchFamily="2" charset="2"/>
              </a:rPr>
              <a:t>S.Creatinine</a:t>
            </a:r>
            <a:r>
              <a:rPr lang="en-US" dirty="0">
                <a:sym typeface="Wingdings" pitchFamily="2" charset="2"/>
              </a:rPr>
              <a:t> 0.5 mg/dl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Urine analysis - normal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</a:t>
            </a:r>
          </a:p>
          <a:p>
            <a:pPr marL="0" indent="0" algn="l">
              <a:buNone/>
            </a:pPr>
            <a:endParaRPr lang="en-US" dirty="0">
              <a:sym typeface="Wingdings" pitchFamily="2" charset="2"/>
            </a:endParaRP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</a:t>
            </a:r>
          </a:p>
          <a:p>
            <a:pPr marL="0" indent="0" algn="l">
              <a:buNone/>
            </a:pPr>
            <a:r>
              <a:rPr lang="en-US" dirty="0">
                <a:sym typeface="Wingdings" pitchFamily="2" charset="2"/>
              </a:rPr>
              <a:t>            </a:t>
            </a:r>
            <a:r>
              <a:rPr lang="en-US" dirty="0"/>
              <a:t> </a:t>
            </a:r>
            <a:r>
              <a:rPr lang="ar-EG" dirty="0"/>
              <a:t> 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403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265</TotalTime>
  <Words>580</Words>
  <Application>Microsoft Office PowerPoint</Application>
  <PresentationFormat>On-screen Show (4:3)</PresentationFormat>
  <Paragraphs>113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Algerian</vt:lpstr>
      <vt:lpstr>Arial</vt:lpstr>
      <vt:lpstr>Calibri</vt:lpstr>
      <vt:lpstr>Tahoma</vt:lpstr>
      <vt:lpstr>Verdana</vt:lpstr>
      <vt:lpstr>Wingdings</vt:lpstr>
      <vt:lpstr>Wingdings 2</vt:lpstr>
      <vt:lpstr>Aspect</vt:lpstr>
      <vt:lpstr>Case presentation        by                                   Hossam Khalafallah          </vt:lpstr>
      <vt:lpstr>PowerPoint Presentation</vt:lpstr>
      <vt:lpstr>PowerPoint Presentation</vt:lpstr>
      <vt:lpstr>                Examination</vt:lpstr>
      <vt:lpstr>PowerPoint Presentation</vt:lpstr>
      <vt:lpstr>Clinical summary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differential    diagnosis  </vt:lpstr>
      <vt:lpstr>1- wilson`s disease</vt:lpstr>
      <vt:lpstr>2- indian childhood cirrhosis</vt:lpstr>
      <vt:lpstr>Wilson`s disease </vt:lpstr>
      <vt:lpstr>PowerPoint Presentation</vt:lpstr>
      <vt:lpstr>PowerPoint Presentation</vt:lpstr>
      <vt:lpstr>PowerPoint Presentation</vt:lpstr>
      <vt:lpstr>PowerPoint Presentation</vt:lpstr>
      <vt:lpstr>Take home message     wilson`s disease is a rare fatal disease if left untreated  so it should be suspected in any case of hepatitis without a clear cause 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presentation        by                                   Hossam Khalaf allah</dc:title>
  <dc:creator>hossam</dc:creator>
  <cp:lastModifiedBy>hossam kaa</cp:lastModifiedBy>
  <cp:revision>28</cp:revision>
  <dcterms:created xsi:type="dcterms:W3CDTF">2014-10-28T06:10:32Z</dcterms:created>
  <dcterms:modified xsi:type="dcterms:W3CDTF">2018-10-07T18:28:51Z</dcterms:modified>
</cp:coreProperties>
</file>